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64" r:id="rId4"/>
    <p:sldId id="262" r:id="rId5"/>
    <p:sldId id="263" r:id="rId6"/>
    <p:sldId id="265" r:id="rId7"/>
    <p:sldId id="266" r:id="rId8"/>
    <p:sldId id="267" r:id="rId9"/>
    <p:sldId id="268" r:id="rId10"/>
    <p:sldId id="269" r:id="rId11"/>
    <p:sldId id="270" r:id="rId12"/>
    <p:sldId id="271" r:id="rId13"/>
    <p:sldId id="272" r:id="rId14"/>
    <p:sldId id="273" r:id="rId15"/>
    <p:sldId id="274" r:id="rId16"/>
    <p:sldId id="275" r:id="rId17"/>
    <p:sldId id="276" r:id="rId18"/>
    <p:sldId id="277" r:id="rId19"/>
    <p:sldId id="278" r:id="rId20"/>
    <p:sldId id="279" r:id="rId21"/>
  </p:sldIdLst>
  <p:sldSz cx="12192000" cy="6858000"/>
  <p:notesSz cx="6858000" cy="9144000"/>
  <p:defaultText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610"/>
    <p:restoredTop sz="95827"/>
  </p:normalViewPr>
  <p:slideViewPr>
    <p:cSldViewPr snapToGrid="0" snapToObjects="1">
      <p:cViewPr varScale="1">
        <p:scale>
          <a:sx n="85" d="100"/>
          <a:sy n="85" d="100"/>
        </p:scale>
        <p:origin x="-485" y="-7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a:extLst>
              <a:ext uri="{FF2B5EF4-FFF2-40B4-BE49-F238E27FC236}">
                <a16:creationId xmlns="" xmlns:a16="http://schemas.microsoft.com/office/drawing/2014/main" id="{F42AF78E-FFAD-974F-90F9-90119C17D72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 xmlns:a16="http://schemas.microsoft.com/office/drawing/2014/main" id="{ED8C8B07-75A3-9C4F-9A69-BB07F220AF13}"/>
              </a:ext>
            </a:extLst>
          </p:cNvPr>
          <p:cNvSpPr>
            <a:spLocks noGrp="1"/>
          </p:cNvSpPr>
          <p:nvPr>
            <p:ph type="ctrTitle"/>
          </p:nvPr>
        </p:nvSpPr>
        <p:spPr>
          <a:xfrm>
            <a:off x="3372592" y="386093"/>
            <a:ext cx="6951023" cy="2387600"/>
          </a:xfrm>
        </p:spPr>
        <p:txBody>
          <a:bodyPr anchor="b"/>
          <a:lstStyle>
            <a:lvl1pPr algn="ctr">
              <a:defRPr sz="6000"/>
            </a:lvl1pPr>
          </a:lstStyle>
          <a:p>
            <a:r>
              <a:rPr lang="en-GB"/>
              <a:t>Click to edit Master title style</a:t>
            </a:r>
            <a:endParaRPr lang="x-none"/>
          </a:p>
        </p:txBody>
      </p:sp>
      <p:sp>
        <p:nvSpPr>
          <p:cNvPr id="3" name="Subtitle 2">
            <a:extLst>
              <a:ext uri="{FF2B5EF4-FFF2-40B4-BE49-F238E27FC236}">
                <a16:creationId xmlns="" xmlns:a16="http://schemas.microsoft.com/office/drawing/2014/main" id="{E3698A3C-02AC-914E-A09C-C8F676EF51F4}"/>
              </a:ext>
            </a:extLst>
          </p:cNvPr>
          <p:cNvSpPr>
            <a:spLocks noGrp="1"/>
          </p:cNvSpPr>
          <p:nvPr>
            <p:ph type="subTitle" idx="1"/>
          </p:nvPr>
        </p:nvSpPr>
        <p:spPr>
          <a:xfrm>
            <a:off x="3372592" y="2865768"/>
            <a:ext cx="6951023"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x-none" dirty="0"/>
          </a:p>
        </p:txBody>
      </p:sp>
      <p:sp>
        <p:nvSpPr>
          <p:cNvPr id="4" name="Date Placeholder 3">
            <a:extLst>
              <a:ext uri="{FF2B5EF4-FFF2-40B4-BE49-F238E27FC236}">
                <a16:creationId xmlns="" xmlns:a16="http://schemas.microsoft.com/office/drawing/2014/main" id="{C3648E05-6956-964B-B33D-04221FC7A933}"/>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5" name="Footer Placeholder 4">
            <a:extLst>
              <a:ext uri="{FF2B5EF4-FFF2-40B4-BE49-F238E27FC236}">
                <a16:creationId xmlns="" xmlns:a16="http://schemas.microsoft.com/office/drawing/2014/main" id="{3FD17198-8907-CC4F-8457-C8DEA733280F}"/>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1D93B9CC-6EEE-D342-A7DC-0BDE23FBA7ED}"/>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16323080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1989905-0108-8B45-A428-A0F1F06F6669}"/>
              </a:ext>
            </a:extLst>
          </p:cNvPr>
          <p:cNvSpPr>
            <a:spLocks noGrp="1"/>
          </p:cNvSpPr>
          <p:nvPr>
            <p:ph type="title"/>
          </p:nvPr>
        </p:nvSpPr>
        <p:spPr/>
        <p:txBody>
          <a:bodyPr/>
          <a:lstStyle/>
          <a:p>
            <a:r>
              <a:rPr lang="en-GB"/>
              <a:t>Click to edit Master title style</a:t>
            </a:r>
            <a:endParaRPr lang="x-none"/>
          </a:p>
        </p:txBody>
      </p:sp>
      <p:sp>
        <p:nvSpPr>
          <p:cNvPr id="3" name="Vertical Text Placeholder 2">
            <a:extLst>
              <a:ext uri="{FF2B5EF4-FFF2-40B4-BE49-F238E27FC236}">
                <a16:creationId xmlns="" xmlns:a16="http://schemas.microsoft.com/office/drawing/2014/main" id="{B8F70BE0-6C8E-854C-9840-DA8A44895FA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BC400063-A534-6A4D-BACD-68D2F953550E}"/>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5" name="Footer Placeholder 4">
            <a:extLst>
              <a:ext uri="{FF2B5EF4-FFF2-40B4-BE49-F238E27FC236}">
                <a16:creationId xmlns="" xmlns:a16="http://schemas.microsoft.com/office/drawing/2014/main" id="{9F19B807-D7D4-9645-A69C-A0646C5A18CC}"/>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BAEBBDD1-51AC-F944-8963-5F65D1267100}"/>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2016677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EA251DA0-B9BA-9242-8EFE-C7553949B7A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x-none"/>
          </a:p>
        </p:txBody>
      </p:sp>
      <p:sp>
        <p:nvSpPr>
          <p:cNvPr id="3" name="Vertical Text Placeholder 2">
            <a:extLst>
              <a:ext uri="{FF2B5EF4-FFF2-40B4-BE49-F238E27FC236}">
                <a16:creationId xmlns="" xmlns:a16="http://schemas.microsoft.com/office/drawing/2014/main" id="{BCEFA50B-018D-064B-9201-D7AE34ED257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364A4066-701A-3F4C-B222-07DD337699FB}"/>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5" name="Footer Placeholder 4">
            <a:extLst>
              <a:ext uri="{FF2B5EF4-FFF2-40B4-BE49-F238E27FC236}">
                <a16:creationId xmlns="" xmlns:a16="http://schemas.microsoft.com/office/drawing/2014/main" id="{FCCF88E7-4AE2-8F43-8235-9CAAFC4F6B3E}"/>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C690A215-8897-094D-A802-2B2F5A435A60}"/>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487231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E89BD58-8D43-074F-8DF2-81CBD57B962D}"/>
              </a:ext>
            </a:extLst>
          </p:cNvPr>
          <p:cNvSpPr>
            <a:spLocks noGrp="1"/>
          </p:cNvSpPr>
          <p:nvPr>
            <p:ph type="title"/>
          </p:nvPr>
        </p:nvSpPr>
        <p:spPr/>
        <p:txBody>
          <a:body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388C0DA5-062C-FC4B-9F9E-28A9FDD2996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2C22B3BD-B302-6147-BA67-5EF395652B98}"/>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5" name="Footer Placeholder 4">
            <a:extLst>
              <a:ext uri="{FF2B5EF4-FFF2-40B4-BE49-F238E27FC236}">
                <a16:creationId xmlns="" xmlns:a16="http://schemas.microsoft.com/office/drawing/2014/main" id="{389C19E1-B44C-8847-92DB-EBE5558164FC}"/>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1C945334-FB0C-2049-BAEB-A9626AB971A4}"/>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1243690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6CDA05-80D8-B64B-A82D-AF42D2783D1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F6A6F644-B84D-F949-8EE9-3B0C790701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 xmlns:a16="http://schemas.microsoft.com/office/drawing/2014/main" id="{60D650DC-E998-A14A-A1FA-7F7795C94D26}"/>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5" name="Footer Placeholder 4">
            <a:extLst>
              <a:ext uri="{FF2B5EF4-FFF2-40B4-BE49-F238E27FC236}">
                <a16:creationId xmlns="" xmlns:a16="http://schemas.microsoft.com/office/drawing/2014/main" id="{BEE19A3D-296C-154C-B563-1CD340492F1F}"/>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1FD53863-70CC-BC4C-9402-7E25458BBA66}"/>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1500900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0441F0-411F-C54D-A62B-1DE275549D92}"/>
              </a:ext>
            </a:extLst>
          </p:cNvPr>
          <p:cNvSpPr>
            <a:spLocks noGrp="1"/>
          </p:cNvSpPr>
          <p:nvPr>
            <p:ph type="title"/>
          </p:nvPr>
        </p:nvSpPr>
        <p:spPr/>
        <p:txBody>
          <a:body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A1B6DD56-7651-4D41-8F5F-62BDE1CE252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Content Placeholder 3">
            <a:extLst>
              <a:ext uri="{FF2B5EF4-FFF2-40B4-BE49-F238E27FC236}">
                <a16:creationId xmlns="" xmlns:a16="http://schemas.microsoft.com/office/drawing/2014/main" id="{B971F6FB-2E7D-C74E-8C47-474C6230B05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5" name="Date Placeholder 4">
            <a:extLst>
              <a:ext uri="{FF2B5EF4-FFF2-40B4-BE49-F238E27FC236}">
                <a16:creationId xmlns="" xmlns:a16="http://schemas.microsoft.com/office/drawing/2014/main" id="{8F58016E-FDBD-3541-A493-066F04A629BD}"/>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6" name="Footer Placeholder 5">
            <a:extLst>
              <a:ext uri="{FF2B5EF4-FFF2-40B4-BE49-F238E27FC236}">
                <a16:creationId xmlns="" xmlns:a16="http://schemas.microsoft.com/office/drawing/2014/main" id="{128820F6-3AB0-1541-AC39-95B86E1B5E78}"/>
              </a:ext>
            </a:extLst>
          </p:cNvPr>
          <p:cNvSpPr>
            <a:spLocks noGrp="1"/>
          </p:cNvSpPr>
          <p:nvPr>
            <p:ph type="ftr" sz="quarter" idx="11"/>
          </p:nvPr>
        </p:nvSpPr>
        <p:spPr/>
        <p:txBody>
          <a:bodyPr/>
          <a:lstStyle/>
          <a:p>
            <a:endParaRPr lang="x-none"/>
          </a:p>
        </p:txBody>
      </p:sp>
      <p:sp>
        <p:nvSpPr>
          <p:cNvPr id="7" name="Slide Number Placeholder 6">
            <a:extLst>
              <a:ext uri="{FF2B5EF4-FFF2-40B4-BE49-F238E27FC236}">
                <a16:creationId xmlns="" xmlns:a16="http://schemas.microsoft.com/office/drawing/2014/main" id="{F4932DF6-DF21-4046-99FE-363EDE10CB66}"/>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2027320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4A84ED0-4543-2B4F-AFCB-65BBB24979EB}"/>
              </a:ext>
            </a:extLst>
          </p:cNvPr>
          <p:cNvSpPr>
            <a:spLocks noGrp="1"/>
          </p:cNvSpPr>
          <p:nvPr>
            <p:ph type="title"/>
          </p:nvPr>
        </p:nvSpPr>
        <p:spPr>
          <a:xfrm>
            <a:off x="839788" y="365125"/>
            <a:ext cx="10515600" cy="1325563"/>
          </a:xfrm>
        </p:spPr>
        <p:txBody>
          <a:body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E63C5FFB-92F8-E54D-AD06-648E729B4D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 xmlns:a16="http://schemas.microsoft.com/office/drawing/2014/main" id="{2C3F6AC2-2466-3549-BBB9-3F1D77D4439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5" name="Text Placeholder 4">
            <a:extLst>
              <a:ext uri="{FF2B5EF4-FFF2-40B4-BE49-F238E27FC236}">
                <a16:creationId xmlns="" xmlns:a16="http://schemas.microsoft.com/office/drawing/2014/main" id="{FA223CC8-D38B-2044-8ABC-EF21CEEC7E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 xmlns:a16="http://schemas.microsoft.com/office/drawing/2014/main" id="{2533D2D5-2037-3C46-93D6-68EAC5027BB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7" name="Date Placeholder 6">
            <a:extLst>
              <a:ext uri="{FF2B5EF4-FFF2-40B4-BE49-F238E27FC236}">
                <a16:creationId xmlns="" xmlns:a16="http://schemas.microsoft.com/office/drawing/2014/main" id="{42441699-DA27-854F-AC5D-F79E4836BC7C}"/>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8" name="Footer Placeholder 7">
            <a:extLst>
              <a:ext uri="{FF2B5EF4-FFF2-40B4-BE49-F238E27FC236}">
                <a16:creationId xmlns="" xmlns:a16="http://schemas.microsoft.com/office/drawing/2014/main" id="{44C92B1E-848C-A840-B0B5-85A9862AE417}"/>
              </a:ext>
            </a:extLst>
          </p:cNvPr>
          <p:cNvSpPr>
            <a:spLocks noGrp="1"/>
          </p:cNvSpPr>
          <p:nvPr>
            <p:ph type="ftr" sz="quarter" idx="11"/>
          </p:nvPr>
        </p:nvSpPr>
        <p:spPr/>
        <p:txBody>
          <a:bodyPr/>
          <a:lstStyle/>
          <a:p>
            <a:endParaRPr lang="x-none"/>
          </a:p>
        </p:txBody>
      </p:sp>
      <p:sp>
        <p:nvSpPr>
          <p:cNvPr id="9" name="Slide Number Placeholder 8">
            <a:extLst>
              <a:ext uri="{FF2B5EF4-FFF2-40B4-BE49-F238E27FC236}">
                <a16:creationId xmlns="" xmlns:a16="http://schemas.microsoft.com/office/drawing/2014/main" id="{B9F103FE-6351-8D45-A975-5BB171BFBF98}"/>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3580071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8ADA1EF-62E2-AC42-9015-618B853B492D}"/>
              </a:ext>
            </a:extLst>
          </p:cNvPr>
          <p:cNvSpPr>
            <a:spLocks noGrp="1"/>
          </p:cNvSpPr>
          <p:nvPr>
            <p:ph type="title"/>
          </p:nvPr>
        </p:nvSpPr>
        <p:spPr/>
        <p:txBody>
          <a:bodyPr/>
          <a:lstStyle/>
          <a:p>
            <a:r>
              <a:rPr lang="en-GB"/>
              <a:t>Click to edit Master title style</a:t>
            </a:r>
            <a:endParaRPr lang="x-none"/>
          </a:p>
        </p:txBody>
      </p:sp>
      <p:sp>
        <p:nvSpPr>
          <p:cNvPr id="3" name="Date Placeholder 2">
            <a:extLst>
              <a:ext uri="{FF2B5EF4-FFF2-40B4-BE49-F238E27FC236}">
                <a16:creationId xmlns="" xmlns:a16="http://schemas.microsoft.com/office/drawing/2014/main" id="{4AE4884F-BF98-BD44-B257-130C719C04A8}"/>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4" name="Footer Placeholder 3">
            <a:extLst>
              <a:ext uri="{FF2B5EF4-FFF2-40B4-BE49-F238E27FC236}">
                <a16:creationId xmlns="" xmlns:a16="http://schemas.microsoft.com/office/drawing/2014/main" id="{1D977D90-56D4-8A4F-9DFD-B6A0BC87712A}"/>
              </a:ext>
            </a:extLst>
          </p:cNvPr>
          <p:cNvSpPr>
            <a:spLocks noGrp="1"/>
          </p:cNvSpPr>
          <p:nvPr>
            <p:ph type="ftr" sz="quarter" idx="11"/>
          </p:nvPr>
        </p:nvSpPr>
        <p:spPr/>
        <p:txBody>
          <a:bodyPr/>
          <a:lstStyle/>
          <a:p>
            <a:endParaRPr lang="x-none"/>
          </a:p>
        </p:txBody>
      </p:sp>
      <p:sp>
        <p:nvSpPr>
          <p:cNvPr id="5" name="Slide Number Placeholder 4">
            <a:extLst>
              <a:ext uri="{FF2B5EF4-FFF2-40B4-BE49-F238E27FC236}">
                <a16:creationId xmlns="" xmlns:a16="http://schemas.microsoft.com/office/drawing/2014/main" id="{20BE8076-C607-9040-B443-8A861EBA7452}"/>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1685363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87EE20E3-1C3C-9442-9684-6CCA770AAFF0}"/>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3" name="Footer Placeholder 2">
            <a:extLst>
              <a:ext uri="{FF2B5EF4-FFF2-40B4-BE49-F238E27FC236}">
                <a16:creationId xmlns="" xmlns:a16="http://schemas.microsoft.com/office/drawing/2014/main" id="{2A4C7B46-7491-9A45-92F8-C4017F96A9F2}"/>
              </a:ext>
            </a:extLst>
          </p:cNvPr>
          <p:cNvSpPr>
            <a:spLocks noGrp="1"/>
          </p:cNvSpPr>
          <p:nvPr>
            <p:ph type="ftr" sz="quarter" idx="11"/>
          </p:nvPr>
        </p:nvSpPr>
        <p:spPr/>
        <p:txBody>
          <a:bodyPr/>
          <a:lstStyle/>
          <a:p>
            <a:endParaRPr lang="x-none"/>
          </a:p>
        </p:txBody>
      </p:sp>
      <p:sp>
        <p:nvSpPr>
          <p:cNvPr id="4" name="Slide Number Placeholder 3">
            <a:extLst>
              <a:ext uri="{FF2B5EF4-FFF2-40B4-BE49-F238E27FC236}">
                <a16:creationId xmlns="" xmlns:a16="http://schemas.microsoft.com/office/drawing/2014/main" id="{E3A928C7-1355-E648-B677-496C5A66BB70}"/>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4260459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AAED14-6227-9644-93EC-8313A0BD8C0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2067118A-D15D-8247-B3AD-7B2A4C24026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Text Placeholder 3">
            <a:extLst>
              <a:ext uri="{FF2B5EF4-FFF2-40B4-BE49-F238E27FC236}">
                <a16:creationId xmlns="" xmlns:a16="http://schemas.microsoft.com/office/drawing/2014/main" id="{7F9A907F-BF8E-7F42-A4AD-F327415693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 xmlns:a16="http://schemas.microsoft.com/office/drawing/2014/main" id="{88724769-5E2E-C94A-B42F-8CE6EB60F551}"/>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6" name="Footer Placeholder 5">
            <a:extLst>
              <a:ext uri="{FF2B5EF4-FFF2-40B4-BE49-F238E27FC236}">
                <a16:creationId xmlns="" xmlns:a16="http://schemas.microsoft.com/office/drawing/2014/main" id="{C829B174-5679-5743-8986-253CFCBF82DB}"/>
              </a:ext>
            </a:extLst>
          </p:cNvPr>
          <p:cNvSpPr>
            <a:spLocks noGrp="1"/>
          </p:cNvSpPr>
          <p:nvPr>
            <p:ph type="ftr" sz="quarter" idx="11"/>
          </p:nvPr>
        </p:nvSpPr>
        <p:spPr/>
        <p:txBody>
          <a:bodyPr/>
          <a:lstStyle/>
          <a:p>
            <a:endParaRPr lang="x-none"/>
          </a:p>
        </p:txBody>
      </p:sp>
      <p:sp>
        <p:nvSpPr>
          <p:cNvPr id="7" name="Slide Number Placeholder 6">
            <a:extLst>
              <a:ext uri="{FF2B5EF4-FFF2-40B4-BE49-F238E27FC236}">
                <a16:creationId xmlns="" xmlns:a16="http://schemas.microsoft.com/office/drawing/2014/main" id="{03AA4750-E891-DF48-9523-D3D98FB03CB6}"/>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1264947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39EF48A-A2AF-6E4B-9C7B-FDB75859BB5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x-none"/>
          </a:p>
        </p:txBody>
      </p:sp>
      <p:sp>
        <p:nvSpPr>
          <p:cNvPr id="3" name="Picture Placeholder 2">
            <a:extLst>
              <a:ext uri="{FF2B5EF4-FFF2-40B4-BE49-F238E27FC236}">
                <a16:creationId xmlns="" xmlns:a16="http://schemas.microsoft.com/office/drawing/2014/main" id="{A2F61E7B-2C28-6D4B-9FD5-99F9D77074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x-none"/>
          </a:p>
        </p:txBody>
      </p:sp>
      <p:sp>
        <p:nvSpPr>
          <p:cNvPr id="4" name="Text Placeholder 3">
            <a:extLst>
              <a:ext uri="{FF2B5EF4-FFF2-40B4-BE49-F238E27FC236}">
                <a16:creationId xmlns="" xmlns:a16="http://schemas.microsoft.com/office/drawing/2014/main" id="{A2C3F178-38E3-2A4B-A91C-70AA268F28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 xmlns:a16="http://schemas.microsoft.com/office/drawing/2014/main" id="{41A42584-6FB9-E844-909C-B74C6F29486C}"/>
              </a:ext>
            </a:extLst>
          </p:cNvPr>
          <p:cNvSpPr>
            <a:spLocks noGrp="1"/>
          </p:cNvSpPr>
          <p:nvPr>
            <p:ph type="dt" sz="half" idx="10"/>
          </p:nvPr>
        </p:nvSpPr>
        <p:spPr/>
        <p:txBody>
          <a:bodyPr/>
          <a:lstStyle/>
          <a:p>
            <a:fld id="{4B065691-7500-384C-868B-9CA170B9C10D}" type="datetimeFigureOut">
              <a:rPr lang="x-none" smtClean="0"/>
              <a:pPr/>
              <a:t>18.09.2023</a:t>
            </a:fld>
            <a:endParaRPr lang="x-none"/>
          </a:p>
        </p:txBody>
      </p:sp>
      <p:sp>
        <p:nvSpPr>
          <p:cNvPr id="6" name="Footer Placeholder 5">
            <a:extLst>
              <a:ext uri="{FF2B5EF4-FFF2-40B4-BE49-F238E27FC236}">
                <a16:creationId xmlns="" xmlns:a16="http://schemas.microsoft.com/office/drawing/2014/main" id="{08171D32-4203-B846-A0B9-834EC497BD9C}"/>
              </a:ext>
            </a:extLst>
          </p:cNvPr>
          <p:cNvSpPr>
            <a:spLocks noGrp="1"/>
          </p:cNvSpPr>
          <p:nvPr>
            <p:ph type="ftr" sz="quarter" idx="11"/>
          </p:nvPr>
        </p:nvSpPr>
        <p:spPr/>
        <p:txBody>
          <a:bodyPr/>
          <a:lstStyle/>
          <a:p>
            <a:endParaRPr lang="x-none"/>
          </a:p>
        </p:txBody>
      </p:sp>
      <p:sp>
        <p:nvSpPr>
          <p:cNvPr id="7" name="Slide Number Placeholder 6">
            <a:extLst>
              <a:ext uri="{FF2B5EF4-FFF2-40B4-BE49-F238E27FC236}">
                <a16:creationId xmlns="" xmlns:a16="http://schemas.microsoft.com/office/drawing/2014/main" id="{CEAD1E65-1590-9B47-8909-306BA91DA8B2}"/>
              </a:ext>
            </a:extLst>
          </p:cNvPr>
          <p:cNvSpPr>
            <a:spLocks noGrp="1"/>
          </p:cNvSpPr>
          <p:nvPr>
            <p:ph type="sldNum" sz="quarter" idx="12"/>
          </p:nvPr>
        </p:nvSpPr>
        <p:spPr/>
        <p:txBody>
          <a:body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101822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 xmlns:a16="http://schemas.microsoft.com/office/drawing/2014/main" id="{06308632-BD79-504E-84F5-B9D1CDB58AF5}"/>
              </a:ext>
            </a:extLst>
          </p:cNvPr>
          <p:cNvPicPr>
            <a:picLocks noChangeAspect="1"/>
          </p:cNvPicPr>
          <p:nvPr userDrawn="1"/>
        </p:nvPicPr>
        <p:blipFill>
          <a:blip r:embed="rId13"/>
          <a:stretch>
            <a:fillRect/>
          </a:stretch>
        </p:blipFill>
        <p:spPr>
          <a:xfrm>
            <a:off x="0" y="0"/>
            <a:ext cx="12192000" cy="6858000"/>
          </a:xfrm>
          <a:prstGeom prst="rect">
            <a:avLst/>
          </a:prstGeom>
        </p:spPr>
      </p:pic>
      <p:sp>
        <p:nvSpPr>
          <p:cNvPr id="2" name="Title Placeholder 1">
            <a:extLst>
              <a:ext uri="{FF2B5EF4-FFF2-40B4-BE49-F238E27FC236}">
                <a16:creationId xmlns="" xmlns:a16="http://schemas.microsoft.com/office/drawing/2014/main" id="{E82EA1D7-B0C6-8541-B84D-84C6CE766355}"/>
              </a:ext>
            </a:extLst>
          </p:cNvPr>
          <p:cNvSpPr>
            <a:spLocks noGrp="1"/>
          </p:cNvSpPr>
          <p:nvPr>
            <p:ph type="title"/>
          </p:nvPr>
        </p:nvSpPr>
        <p:spPr>
          <a:xfrm>
            <a:off x="838200" y="365125"/>
            <a:ext cx="10515600" cy="656153"/>
          </a:xfrm>
          <a:prstGeom prst="rect">
            <a:avLst/>
          </a:prstGeom>
        </p:spPr>
        <p:txBody>
          <a:bodyPr vert="horz" lIns="91440" tIns="45720" rIns="91440" bIns="45720" rtlCol="0" anchor="ctr">
            <a:normAutofit/>
          </a:bodyPr>
          <a:lstStyle/>
          <a:p>
            <a:r>
              <a:rPr lang="en-GB" dirty="0"/>
              <a:t>Click to edit Master title style</a:t>
            </a:r>
            <a:endParaRPr lang="x-none" dirty="0"/>
          </a:p>
        </p:txBody>
      </p:sp>
      <p:sp>
        <p:nvSpPr>
          <p:cNvPr id="3" name="Text Placeholder 2">
            <a:extLst>
              <a:ext uri="{FF2B5EF4-FFF2-40B4-BE49-F238E27FC236}">
                <a16:creationId xmlns="" xmlns:a16="http://schemas.microsoft.com/office/drawing/2014/main" id="{2BAD699E-5BD7-CB4F-AA57-8FAF46396D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DBFC304F-C3C0-9242-B331-4BDCB53C26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065691-7500-384C-868B-9CA170B9C10D}" type="datetimeFigureOut">
              <a:rPr lang="x-none" smtClean="0"/>
              <a:pPr/>
              <a:t>18.09.2023</a:t>
            </a:fld>
            <a:endParaRPr lang="x-none"/>
          </a:p>
        </p:txBody>
      </p:sp>
      <p:sp>
        <p:nvSpPr>
          <p:cNvPr id="5" name="Footer Placeholder 4">
            <a:extLst>
              <a:ext uri="{FF2B5EF4-FFF2-40B4-BE49-F238E27FC236}">
                <a16:creationId xmlns="" xmlns:a16="http://schemas.microsoft.com/office/drawing/2014/main" id="{769C86FD-8B03-FD4A-96E7-80895F48D7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x-none"/>
          </a:p>
        </p:txBody>
      </p:sp>
      <p:sp>
        <p:nvSpPr>
          <p:cNvPr id="6" name="Slide Number Placeholder 5">
            <a:extLst>
              <a:ext uri="{FF2B5EF4-FFF2-40B4-BE49-F238E27FC236}">
                <a16:creationId xmlns="" xmlns:a16="http://schemas.microsoft.com/office/drawing/2014/main" id="{9BA3E9A3-57F4-694F-8A6C-0A8A8E37C5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96DA36-B87B-7948-A26F-7371C2392CCB}" type="slidenum">
              <a:rPr lang="x-none" smtClean="0"/>
              <a:pPr/>
              <a:t>‹#›</a:t>
            </a:fld>
            <a:endParaRPr lang="x-none"/>
          </a:p>
        </p:txBody>
      </p:sp>
    </p:spTree>
    <p:extLst>
      <p:ext uri="{BB962C8B-B14F-4D97-AF65-F5344CB8AC3E}">
        <p14:creationId xmlns="" xmlns:p14="http://schemas.microsoft.com/office/powerpoint/2010/main" val="38657108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7CA707-AE72-0C4E-9823-AA98CA62C9C0}"/>
              </a:ext>
            </a:extLst>
          </p:cNvPr>
          <p:cNvSpPr>
            <a:spLocks noGrp="1"/>
          </p:cNvSpPr>
          <p:nvPr>
            <p:ph type="ctrTitle"/>
          </p:nvPr>
        </p:nvSpPr>
        <p:spPr>
          <a:xfrm>
            <a:off x="3139510" y="0"/>
            <a:ext cx="6951023" cy="2387600"/>
          </a:xfrm>
        </p:spPr>
        <p:txBody>
          <a:bodyPr>
            <a:normAutofit/>
          </a:bodyPr>
          <a:lstStyle/>
          <a:p>
            <a:r>
              <a:rPr lang="ru-RU" sz="4400" dirty="0" smtClean="0">
                <a:latin typeface="Seravek" panose="020B0503040000020004" pitchFamily="34" charset="0"/>
              </a:rPr>
              <a:t>Общероссийские и региональные исторические символы </a:t>
            </a:r>
            <a:endParaRPr lang="x-none" sz="4400" dirty="0">
              <a:latin typeface="Seravek" panose="020B0503040000020004" pitchFamily="34" charset="0"/>
            </a:endParaRPr>
          </a:p>
        </p:txBody>
      </p:sp>
      <p:sp>
        <p:nvSpPr>
          <p:cNvPr id="3" name="Subtitle 2">
            <a:extLst>
              <a:ext uri="{FF2B5EF4-FFF2-40B4-BE49-F238E27FC236}">
                <a16:creationId xmlns="" xmlns:a16="http://schemas.microsoft.com/office/drawing/2014/main" id="{27BFF8A6-AEFF-C84A-8BD3-AE93C17A0744}"/>
              </a:ext>
            </a:extLst>
          </p:cNvPr>
          <p:cNvSpPr>
            <a:spLocks noGrp="1"/>
          </p:cNvSpPr>
          <p:nvPr>
            <p:ph type="subTitle" idx="1"/>
          </p:nvPr>
        </p:nvSpPr>
        <p:spPr>
          <a:xfrm>
            <a:off x="3533957" y="2895600"/>
            <a:ext cx="6192749" cy="1380565"/>
          </a:xfrm>
        </p:spPr>
        <p:txBody>
          <a:bodyPr>
            <a:normAutofit/>
          </a:bodyPr>
          <a:lstStyle/>
          <a:p>
            <a:r>
              <a:rPr lang="ru-RU" sz="1800" dirty="0" smtClean="0"/>
              <a:t>Выполнили: учащиеся 1 курса группы ИП-312</a:t>
            </a:r>
          </a:p>
          <a:p>
            <a:r>
              <a:rPr lang="ru-RU" sz="1800" dirty="0" smtClean="0"/>
              <a:t>Прохорова Валерия и Балабанов Александр </a:t>
            </a:r>
          </a:p>
          <a:p>
            <a:r>
              <a:rPr lang="ru-RU" sz="1800" dirty="0" smtClean="0"/>
              <a:t>Руководитель: </a:t>
            </a:r>
            <a:r>
              <a:rPr lang="ru-RU" sz="1800" dirty="0" err="1" smtClean="0"/>
              <a:t>Чудинов</a:t>
            </a:r>
            <a:r>
              <a:rPr lang="ru-RU" sz="1800" dirty="0" smtClean="0"/>
              <a:t> Сергей Иванович </a:t>
            </a:r>
            <a:endParaRPr lang="x-none" sz="1800" dirty="0"/>
          </a:p>
        </p:txBody>
      </p:sp>
      <p:sp>
        <p:nvSpPr>
          <p:cNvPr id="5" name="TextBox 4"/>
          <p:cNvSpPr txBox="1"/>
          <p:nvPr/>
        </p:nvSpPr>
        <p:spPr>
          <a:xfrm>
            <a:off x="1658470" y="6366720"/>
            <a:ext cx="8973671" cy="369332"/>
          </a:xfrm>
          <a:prstGeom prst="rect">
            <a:avLst/>
          </a:prstGeom>
          <a:noFill/>
        </p:spPr>
        <p:txBody>
          <a:bodyPr wrap="square" rtlCol="0">
            <a:spAutoFit/>
          </a:bodyPr>
          <a:lstStyle/>
          <a:p>
            <a:r>
              <a:rPr lang="ru-RU" dirty="0" smtClean="0"/>
              <a:t>Сибирский государственный университет телекоммуникаций и информатики, 2023г.</a:t>
            </a:r>
            <a:endParaRPr lang="ru-RU" dirty="0"/>
          </a:p>
        </p:txBody>
      </p:sp>
    </p:spTree>
    <p:extLst>
      <p:ext uri="{BB962C8B-B14F-4D97-AF65-F5344CB8AC3E}">
        <p14:creationId xmlns="" xmlns:p14="http://schemas.microsoft.com/office/powerpoint/2010/main" val="22349959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Георгиевская лента</a:t>
            </a:r>
            <a:endParaRPr lang="ru-RU" dirty="0"/>
          </a:p>
        </p:txBody>
      </p:sp>
      <p:sp>
        <p:nvSpPr>
          <p:cNvPr id="3" name="Содержимое 2"/>
          <p:cNvSpPr>
            <a:spLocks noGrp="1"/>
          </p:cNvSpPr>
          <p:nvPr>
            <p:ph idx="1"/>
          </p:nvPr>
        </p:nvSpPr>
        <p:spPr>
          <a:xfrm>
            <a:off x="672353" y="1219200"/>
            <a:ext cx="10681447" cy="4957763"/>
          </a:xfrm>
        </p:spPr>
        <p:txBody>
          <a:bodyPr>
            <a:normAutofit fontScale="47500" lnSpcReduction="20000"/>
          </a:bodyPr>
          <a:lstStyle/>
          <a:p>
            <a:pPr>
              <a:buNone/>
            </a:pPr>
            <a:r>
              <a:rPr lang="ru-RU" dirty="0" smtClean="0"/>
              <a:t> Георгиевская лента - официальный символ Дня Победы в России. Все жители страны надевают ее на 9 мая. И выходят в георгиевских лентах гулять по улице. Отдавать дань уважения ветеранам </a:t>
            </a:r>
            <a:r>
              <a:rPr lang="ru-RU" dirty="0" err="1" smtClean="0"/>
              <a:t>Вто</a:t>
            </a:r>
            <a:endParaRPr lang="ru-RU" dirty="0" smtClean="0"/>
          </a:p>
          <a:p>
            <a:pPr>
              <a:buNone/>
            </a:pPr>
            <a:r>
              <a:rPr lang="ru-RU" dirty="0" smtClean="0"/>
              <a:t> История возникновения георгиевской ленточки очень интересная. В первый раз ее применила еще Екатерина Вторая. Она выдавала цветную ленту своим верным солдатам в качестве награды за мужественность. Изделие крепилось к ордену под названием Святой Георгий Победоносец.</a:t>
            </a:r>
            <a:br>
              <a:rPr lang="ru-RU" dirty="0" smtClean="0"/>
            </a:br>
            <a:r>
              <a:rPr lang="ru-RU" dirty="0" smtClean="0"/>
              <a:t>Эта награда имела следующие элементы в структуре:</a:t>
            </a:r>
          </a:p>
          <a:p>
            <a:r>
              <a:rPr lang="ru-RU" dirty="0" smtClean="0"/>
              <a:t>Крест.</a:t>
            </a:r>
          </a:p>
          <a:p>
            <a:r>
              <a:rPr lang="ru-RU" dirty="0" smtClean="0"/>
              <a:t>Несколько звездочек.</a:t>
            </a:r>
          </a:p>
          <a:p>
            <a:r>
              <a:rPr lang="ru-RU" dirty="0" smtClean="0"/>
              <a:t>Ленту с пятью полосками. Две из них были желтого цвета. Три - черного.</a:t>
            </a:r>
          </a:p>
          <a:p>
            <a:pPr>
              <a:buNone/>
            </a:pPr>
            <a:r>
              <a:rPr lang="ru-RU" dirty="0" smtClean="0"/>
              <a:t> </a:t>
            </a:r>
            <a:r>
              <a:rPr lang="ru-RU" dirty="0" smtClean="0"/>
              <a:t> Через некоторые время полоски желтого цвета заменили на оранжевые. Георгиевскую ленту того времени солдаты должны были надевать на грудь. Ближе к правой стороне тела.</a:t>
            </a:r>
            <a:br>
              <a:rPr lang="ru-RU" dirty="0" smtClean="0"/>
            </a:br>
            <a:r>
              <a:rPr lang="ru-RU" dirty="0" smtClean="0"/>
              <a:t/>
            </a:r>
            <a:br>
              <a:rPr lang="ru-RU" dirty="0" smtClean="0"/>
            </a:br>
            <a:r>
              <a:rPr lang="ru-RU" dirty="0" smtClean="0"/>
              <a:t>   Позднее, в 1917 году, георгиевскую ленту российские революционеры запретили. Она была разрешена только 24 годами позднее. В начале Второй Мировой Войны - в 1941.</a:t>
            </a:r>
            <a:br>
              <a:rPr lang="ru-RU" dirty="0" smtClean="0"/>
            </a:br>
            <a:r>
              <a:rPr lang="ru-RU" dirty="0" smtClean="0"/>
              <a:t/>
            </a:r>
            <a:br>
              <a:rPr lang="ru-RU" dirty="0" smtClean="0"/>
            </a:br>
            <a:r>
              <a:rPr lang="ru-RU" dirty="0" smtClean="0"/>
              <a:t>   Во время Великой Отечественной Войны Сталин создал орден Славы. Он выглядел, как звезда с пятью концами. Орден украшала лента двух цветов. Оранжевого и черного.</a:t>
            </a:r>
            <a:br>
              <a:rPr lang="ru-RU" dirty="0" smtClean="0"/>
            </a:br>
            <a:r>
              <a:rPr lang="ru-RU" dirty="0" smtClean="0"/>
              <a:t/>
            </a:r>
            <a:br>
              <a:rPr lang="ru-RU" dirty="0" smtClean="0"/>
            </a:br>
            <a:r>
              <a:rPr lang="ru-RU" dirty="0" smtClean="0"/>
              <a:t>   По внешнему виду ленточка напоминала орден Святого Георгия, который выдавали солдатам во время правления Екатерины Второй. Георгиевская лента символизирует силу и мужественность </a:t>
            </a:r>
            <a:r>
              <a:rPr lang="ru-RU" dirty="0" err="1" smtClean="0"/>
              <a:t>солдатов</a:t>
            </a:r>
            <a:r>
              <a:rPr lang="ru-RU" dirty="0" smtClean="0"/>
              <a:t>.</a:t>
            </a:r>
            <a:br>
              <a:rPr lang="ru-RU" dirty="0" smtClean="0"/>
            </a:br>
            <a:r>
              <a:rPr lang="ru-RU" dirty="0" smtClean="0"/>
              <a:t/>
            </a:r>
            <a:br>
              <a:rPr lang="ru-RU" dirty="0" smtClean="0"/>
            </a:br>
            <a:r>
              <a:rPr lang="ru-RU" dirty="0" smtClean="0"/>
              <a:t>   В конце прошлого столетия, в 1992 году, власти постсоветской России снова создали орден Святого Георгия. Также, они придумали знак почета под названием "Георгиевский крест". Именно по этой причине черно-оранжевую ленточку в будущем стали называть георгиевской.</a:t>
            </a:r>
            <a:br>
              <a:rPr lang="ru-RU" dirty="0" smtClean="0"/>
            </a:br>
            <a:r>
              <a:rPr lang="ru-RU" dirty="0" smtClean="0"/>
              <a:t/>
            </a:r>
            <a:br>
              <a:rPr lang="ru-RU" dirty="0" smtClean="0"/>
            </a:br>
            <a:r>
              <a:rPr lang="ru-RU" dirty="0" smtClean="0"/>
              <a:t>   Стать популярной георгиевской ленточке помогли СМИ "РИА НОВОСТИ" и организация под названием "Студенческая община". В 2005 эти учреждения объединились и провели крупную всероссийскую акцию, в рамках которой на День Победы молодежь прошла по главной площади страны в георгиевских лентах.</a:t>
            </a:r>
            <a:br>
              <a:rPr lang="ru-RU" dirty="0" smtClean="0"/>
            </a:br>
            <a:r>
              <a:rPr lang="ru-RU" dirty="0" smtClean="0"/>
              <a:t/>
            </a:r>
            <a:br>
              <a:rPr lang="ru-RU" dirty="0" smtClean="0"/>
            </a:br>
            <a:r>
              <a:rPr lang="ru-RU" dirty="0" smtClean="0"/>
              <a:t>   В честь памяти о Великой Отечественной Войне, студенты взяли для акции георгиевскую ленту. Девизом этого шествия стали слова "Я помню! Я горжусь". Их до сих пор выкрикивают 9 мая, в великий День </a:t>
            </a:r>
            <a:r>
              <a:rPr lang="ru-RU" dirty="0" err="1" smtClean="0"/>
              <a:t>Победы.</a:t>
            </a:r>
            <a:r>
              <a:rPr lang="ru-RU" dirty="0" err="1" smtClean="0"/>
              <a:t>рой</a:t>
            </a:r>
            <a:r>
              <a:rPr lang="ru-RU" dirty="0" smtClean="0"/>
              <a:t> </a:t>
            </a:r>
            <a:r>
              <a:rPr lang="ru-RU" dirty="0" smtClean="0"/>
              <a:t>Мировой Войны.</a:t>
            </a:r>
            <a:endParaRPr lang="ru-RU"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srcRect/>
          <a:stretch>
            <a:fillRect/>
          </a:stretch>
        </p:blipFill>
        <p:spPr bwMode="auto">
          <a:xfrm>
            <a:off x="289225" y="705037"/>
            <a:ext cx="4993779" cy="3445622"/>
          </a:xfrm>
          <a:prstGeom prst="rect">
            <a:avLst/>
          </a:prstGeom>
          <a:noFill/>
          <a:ln w="9525">
            <a:noFill/>
            <a:miter lim="800000"/>
            <a:headEnd/>
            <a:tailEnd/>
          </a:ln>
          <a:effectLst/>
        </p:spPr>
      </p:pic>
      <p:pic>
        <p:nvPicPr>
          <p:cNvPr id="4099" name="Picture 3"/>
          <p:cNvPicPr>
            <a:picLocks noChangeAspect="1" noChangeArrowheads="1"/>
          </p:cNvPicPr>
          <p:nvPr/>
        </p:nvPicPr>
        <p:blipFill>
          <a:blip r:embed="rId3"/>
          <a:srcRect/>
          <a:stretch>
            <a:fillRect/>
          </a:stretch>
        </p:blipFill>
        <p:spPr bwMode="auto">
          <a:xfrm>
            <a:off x="5818188" y="705037"/>
            <a:ext cx="5312345" cy="3445622"/>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Неофициальные символы </a:t>
            </a:r>
            <a:endParaRPr lang="ru-RU" dirty="0"/>
          </a:p>
        </p:txBody>
      </p:sp>
      <p:pic>
        <p:nvPicPr>
          <p:cNvPr id="5122" name="Picture 2"/>
          <p:cNvPicPr>
            <a:picLocks noGrp="1" noChangeAspect="1" noChangeArrowheads="1"/>
          </p:cNvPicPr>
          <p:nvPr>
            <p:ph idx="1"/>
          </p:nvPr>
        </p:nvPicPr>
        <p:blipFill>
          <a:blip r:embed="rId2"/>
          <a:srcRect/>
          <a:stretch>
            <a:fillRect/>
          </a:stretch>
        </p:blipFill>
        <p:spPr bwMode="auto">
          <a:xfrm>
            <a:off x="518524" y="2348753"/>
            <a:ext cx="3242281" cy="2537012"/>
          </a:xfrm>
          <a:prstGeom prst="rect">
            <a:avLst/>
          </a:prstGeom>
          <a:noFill/>
          <a:ln w="9525">
            <a:noFill/>
            <a:miter lim="800000"/>
            <a:headEnd/>
            <a:tailEnd/>
          </a:ln>
          <a:effectLst/>
        </p:spPr>
      </p:pic>
      <p:pic>
        <p:nvPicPr>
          <p:cNvPr id="5123" name="Picture 3"/>
          <p:cNvPicPr>
            <a:picLocks noChangeAspect="1" noChangeArrowheads="1"/>
          </p:cNvPicPr>
          <p:nvPr/>
        </p:nvPicPr>
        <p:blipFill>
          <a:blip r:embed="rId3"/>
          <a:srcRect/>
          <a:stretch>
            <a:fillRect/>
          </a:stretch>
        </p:blipFill>
        <p:spPr bwMode="auto">
          <a:xfrm>
            <a:off x="4238438" y="2420471"/>
            <a:ext cx="3558368" cy="2465294"/>
          </a:xfrm>
          <a:prstGeom prst="rect">
            <a:avLst/>
          </a:prstGeom>
          <a:noFill/>
          <a:ln w="9525">
            <a:noFill/>
            <a:miter lim="800000"/>
            <a:headEnd/>
            <a:tailEnd/>
          </a:ln>
          <a:effectLst/>
        </p:spPr>
      </p:pic>
      <p:pic>
        <p:nvPicPr>
          <p:cNvPr id="5124" name="Picture 4"/>
          <p:cNvPicPr>
            <a:picLocks noChangeAspect="1" noChangeArrowheads="1"/>
          </p:cNvPicPr>
          <p:nvPr/>
        </p:nvPicPr>
        <p:blipFill>
          <a:blip r:embed="rId4"/>
          <a:srcRect/>
          <a:stretch>
            <a:fillRect/>
          </a:stretch>
        </p:blipFill>
        <p:spPr bwMode="auto">
          <a:xfrm>
            <a:off x="8175612" y="2420471"/>
            <a:ext cx="3786162" cy="2465294"/>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2"/>
          <a:srcRect/>
          <a:stretch>
            <a:fillRect/>
          </a:stretch>
        </p:blipFill>
        <p:spPr bwMode="auto">
          <a:xfrm>
            <a:off x="270470" y="400237"/>
            <a:ext cx="5294348" cy="3409763"/>
          </a:xfrm>
          <a:prstGeom prst="rect">
            <a:avLst/>
          </a:prstGeom>
          <a:noFill/>
          <a:ln w="9525">
            <a:noFill/>
            <a:miter lim="800000"/>
            <a:headEnd/>
            <a:tailEnd/>
          </a:ln>
          <a:effectLst/>
        </p:spPr>
      </p:pic>
      <p:pic>
        <p:nvPicPr>
          <p:cNvPr id="6147" name="Picture 3"/>
          <p:cNvPicPr>
            <a:picLocks noChangeAspect="1" noChangeArrowheads="1"/>
          </p:cNvPicPr>
          <p:nvPr/>
        </p:nvPicPr>
        <p:blipFill>
          <a:blip r:embed="rId3"/>
          <a:srcRect/>
          <a:stretch>
            <a:fillRect/>
          </a:stretch>
        </p:blipFill>
        <p:spPr bwMode="auto">
          <a:xfrm>
            <a:off x="3300541" y="3951363"/>
            <a:ext cx="5834495" cy="2088048"/>
          </a:xfrm>
          <a:prstGeom prst="rect">
            <a:avLst/>
          </a:prstGeom>
          <a:noFill/>
          <a:ln w="9525">
            <a:noFill/>
            <a:miter lim="800000"/>
            <a:headEnd/>
            <a:tailEnd/>
          </a:ln>
          <a:effectLst/>
        </p:spPr>
      </p:pic>
      <p:pic>
        <p:nvPicPr>
          <p:cNvPr id="6148" name="Picture 4"/>
          <p:cNvPicPr>
            <a:picLocks noChangeAspect="1" noChangeArrowheads="1"/>
          </p:cNvPicPr>
          <p:nvPr/>
        </p:nvPicPr>
        <p:blipFill>
          <a:blip r:embed="rId4"/>
          <a:srcRect/>
          <a:stretch>
            <a:fillRect/>
          </a:stretch>
        </p:blipFill>
        <p:spPr bwMode="auto">
          <a:xfrm>
            <a:off x="6845767" y="400237"/>
            <a:ext cx="4344495" cy="3332350"/>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80247" y="2913529"/>
            <a:ext cx="10515600" cy="656153"/>
          </a:xfrm>
        </p:spPr>
        <p:txBody>
          <a:bodyPr>
            <a:normAutofit fontScale="90000"/>
          </a:bodyPr>
          <a:lstStyle/>
          <a:p>
            <a:pPr algn="ctr"/>
            <a:r>
              <a:rPr lang="ru-RU" dirty="0" smtClean="0"/>
              <a:t>Региональные символы </a:t>
            </a:r>
            <a:endParaRPr lang="ru-RU"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Герб и флаг Новосибирска </a:t>
            </a:r>
            <a:endParaRPr lang="ru-RU" dirty="0"/>
          </a:p>
        </p:txBody>
      </p:sp>
      <p:sp>
        <p:nvSpPr>
          <p:cNvPr id="3" name="Содержимое 2"/>
          <p:cNvSpPr>
            <a:spLocks noGrp="1"/>
          </p:cNvSpPr>
          <p:nvPr>
            <p:ph idx="1"/>
          </p:nvPr>
        </p:nvSpPr>
        <p:spPr>
          <a:xfrm>
            <a:off x="712694" y="1649506"/>
            <a:ext cx="10797988" cy="3006351"/>
          </a:xfrm>
        </p:spPr>
        <p:txBody>
          <a:bodyPr>
            <a:normAutofit fontScale="92500"/>
          </a:bodyPr>
          <a:lstStyle/>
          <a:p>
            <a:pPr>
              <a:buNone/>
            </a:pPr>
            <a:r>
              <a:rPr lang="ru-RU" dirty="0" smtClean="0"/>
              <a:t>Герб Новосибирска — один из официальных символов города Новосибирска. В современной редакции утверждён решением Совета депутатов города Новосибирска от 22 апреля 2008 года № 940 «Об официальных символах города Новосибирска». Герб в данной редакции идентичен редакции, принятой 23 июня 2004 года, которая являлась несколько изменённым вариантом герба, принятого в 1993 году. Авторами герба являются члены Союза дизайнеров России Григорий </a:t>
            </a:r>
            <a:r>
              <a:rPr lang="ru-RU" dirty="0" err="1" smtClean="0"/>
              <a:t>Кужелев</a:t>
            </a:r>
            <a:r>
              <a:rPr lang="ru-RU" dirty="0" smtClean="0"/>
              <a:t>, Сергей </a:t>
            </a:r>
            <a:r>
              <a:rPr lang="ru-RU" dirty="0" err="1" smtClean="0"/>
              <a:t>Моржаков</a:t>
            </a:r>
            <a:r>
              <a:rPr lang="ru-RU" dirty="0" smtClean="0"/>
              <a:t> и Валерий Смирнов.</a:t>
            </a:r>
            <a:endParaRPr lang="ru-RU"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3" name="Picture 5"/>
          <p:cNvPicPr>
            <a:picLocks noChangeAspect="1" noChangeArrowheads="1"/>
          </p:cNvPicPr>
          <p:nvPr/>
        </p:nvPicPr>
        <p:blipFill>
          <a:blip r:embed="rId2"/>
          <a:srcRect/>
          <a:stretch>
            <a:fillRect/>
          </a:stretch>
        </p:blipFill>
        <p:spPr bwMode="auto">
          <a:xfrm>
            <a:off x="4605899" y="354822"/>
            <a:ext cx="3399584" cy="4337820"/>
          </a:xfrm>
          <a:prstGeom prst="rect">
            <a:avLst/>
          </a:prstGeom>
          <a:noFill/>
          <a:ln w="9525">
            <a:noFill/>
            <a:miter lim="800000"/>
            <a:headEnd/>
            <a:tailEnd/>
          </a:ln>
          <a:effectLst/>
        </p:spPr>
      </p:pic>
      <p:pic>
        <p:nvPicPr>
          <p:cNvPr id="7174" name="Picture 6"/>
          <p:cNvPicPr>
            <a:picLocks noChangeAspect="1" noChangeArrowheads="1"/>
          </p:cNvPicPr>
          <p:nvPr/>
        </p:nvPicPr>
        <p:blipFill>
          <a:blip r:embed="rId3"/>
          <a:srcRect/>
          <a:stretch>
            <a:fillRect/>
          </a:stretch>
        </p:blipFill>
        <p:spPr bwMode="auto">
          <a:xfrm>
            <a:off x="8113340" y="641646"/>
            <a:ext cx="3953155" cy="4012157"/>
          </a:xfrm>
          <a:prstGeom prst="rect">
            <a:avLst/>
          </a:prstGeom>
          <a:noFill/>
          <a:ln w="9525">
            <a:noFill/>
            <a:miter lim="800000"/>
            <a:headEnd/>
            <a:tailEnd/>
          </a:ln>
          <a:effectLst/>
        </p:spPr>
      </p:pic>
      <p:pic>
        <p:nvPicPr>
          <p:cNvPr id="7175" name="Picture 7"/>
          <p:cNvPicPr>
            <a:picLocks noGrp="1" noChangeAspect="1" noChangeArrowheads="1"/>
          </p:cNvPicPr>
          <p:nvPr>
            <p:ph idx="1"/>
          </p:nvPr>
        </p:nvPicPr>
        <p:blipFill>
          <a:blip r:embed="rId4"/>
          <a:srcRect/>
          <a:stretch>
            <a:fillRect/>
          </a:stretch>
        </p:blipFill>
        <p:spPr bwMode="auto">
          <a:xfrm>
            <a:off x="225295" y="507222"/>
            <a:ext cx="4222026" cy="4028919"/>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Содержимое 4"/>
          <p:cNvSpPr>
            <a:spLocks noGrp="1"/>
          </p:cNvSpPr>
          <p:nvPr>
            <p:ph idx="1"/>
          </p:nvPr>
        </p:nvSpPr>
        <p:spPr>
          <a:xfrm>
            <a:off x="528918" y="968188"/>
            <a:ext cx="10824882" cy="5208775"/>
          </a:xfrm>
        </p:spPr>
        <p:txBody>
          <a:bodyPr>
            <a:normAutofit fontScale="70000" lnSpcReduction="20000"/>
          </a:bodyPr>
          <a:lstStyle/>
          <a:p>
            <a:r>
              <a:rPr lang="ru-RU" dirty="0" smtClean="0"/>
              <a:t>В целом, символика герба города заимствована из герба Сибирского ханства, в котором присутствовали изображения двух черных соболей, лука и стрел. Эти символы были размещены на геральдическом щите герба Сибирского ханства. В современном гербе Новосибирска соболя являются </a:t>
            </a:r>
            <a:r>
              <a:rPr lang="ru-RU" dirty="0" err="1" smtClean="0"/>
              <a:t>щитодержателями</a:t>
            </a:r>
            <a:r>
              <a:rPr lang="ru-RU" dirty="0" smtClean="0"/>
              <a:t>, а лук и стрелы располагаются в подножии герба. Эти символы подчеркивают историческую преемственность герба. Соболя олицетворяют фауну Сибири и пушные богатства региона.</a:t>
            </a:r>
          </a:p>
          <a:p>
            <a:r>
              <a:rPr lang="ru-RU" dirty="0" smtClean="0"/>
              <a:t>Лазоревая (</a:t>
            </a:r>
            <a:r>
              <a:rPr lang="ru-RU" dirty="0" err="1" smtClean="0"/>
              <a:t>голубая</a:t>
            </a:r>
            <a:r>
              <a:rPr lang="ru-RU" dirty="0" smtClean="0"/>
              <a:t>) левая диагональная перевязь символизирует реку Обь, пересекающую город. Лазурь в геральдике – символ чести и славы, безупречности, верности и великодушия.</a:t>
            </a:r>
          </a:p>
          <a:p>
            <a:r>
              <a:rPr lang="ru-RU" dirty="0" smtClean="0"/>
              <a:t>Горизонтальный нитевидный пояс, пересекающий гербовый щит, указывает на Транссибирскую железнодорожную магистраль. Золотое полукольцо – стилизованное изображение железнодорожного моста через Обь. В 1893 году в этом месте в связи с постройкой моста возник поселок строителей, превратившийся впоследствии в город Новосибирск.</a:t>
            </a:r>
          </a:p>
          <a:p>
            <a:r>
              <a:rPr lang="ru-RU" dirty="0" smtClean="0"/>
              <a:t>Зеленое поле герба символизирует природу Сибири, серебряное (белое) поле – суровую сибирскую зиму и снежные покровы. Зеленый цвет в геральдике – символ здоровья, изобилия, надежды и свободы. Серебро (белый цвет) – символ благородства, правдивости, чистоты, искренности и невинности.</a:t>
            </a:r>
          </a:p>
          <a:p>
            <a:r>
              <a:rPr lang="ru-RU" dirty="0" smtClean="0"/>
              <a:t>Золотая башенная корона о пяти зубцах указывает на статус Новосибирска как административного центра субъекта Российской Федерации - Новосибирской области.</a:t>
            </a:r>
          </a:p>
          <a:p>
            <a:endParaRPr lang="ru-RU"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Флаг Новосибирска </a:t>
            </a:r>
            <a:endParaRPr lang="ru-RU" dirty="0"/>
          </a:p>
        </p:txBody>
      </p:sp>
      <p:sp>
        <p:nvSpPr>
          <p:cNvPr id="3" name="Содержимое 2"/>
          <p:cNvSpPr>
            <a:spLocks noGrp="1"/>
          </p:cNvSpPr>
          <p:nvPr>
            <p:ph idx="1"/>
          </p:nvPr>
        </p:nvSpPr>
        <p:spPr>
          <a:xfrm>
            <a:off x="838200" y="1515035"/>
            <a:ext cx="10515600" cy="4351338"/>
          </a:xfrm>
        </p:spPr>
        <p:txBody>
          <a:bodyPr/>
          <a:lstStyle/>
          <a:p>
            <a:pPr>
              <a:buNone/>
            </a:pPr>
            <a:r>
              <a:rPr lang="ru-RU" dirty="0" smtClean="0"/>
              <a:t>Флаг Новосибирска — один из официальных символов (наряду с гербом) муниципального образования Новосибирской области Российской Федерации.</a:t>
            </a:r>
          </a:p>
          <a:p>
            <a:pPr>
              <a:buNone/>
            </a:pPr>
            <a:r>
              <a:rPr lang="ru-RU" dirty="0" smtClean="0"/>
              <a:t>Бело-зелёная гамма флага города Новосибирска имеет давнюю историческую традицию для Сибири. Зелёный цвет символизирует здоровье, природные богатства Сибири. Белый цвет (серебро) символизирует чистоту помыслов, снег, покрывающий город в течение длительного периода. </a:t>
            </a:r>
            <a:r>
              <a:rPr lang="ru-RU" dirty="0" err="1" smtClean="0"/>
              <a:t>Голубая</a:t>
            </a:r>
            <a:r>
              <a:rPr lang="ru-RU" dirty="0" smtClean="0"/>
              <a:t> волнистая полоса с белыми волнами символизирует реку Обь, на которой стоит город Новосибирск.</a:t>
            </a:r>
          </a:p>
          <a:p>
            <a:pPr>
              <a:buNone/>
            </a:pPr>
            <a:endParaRPr lang="ru-RU"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Grp="1" noChangeAspect="1" noChangeArrowheads="1"/>
          </p:cNvPicPr>
          <p:nvPr>
            <p:ph idx="1"/>
          </p:nvPr>
        </p:nvPicPr>
        <p:blipFill>
          <a:blip r:embed="rId2"/>
          <a:srcRect/>
          <a:stretch>
            <a:fillRect/>
          </a:stretch>
        </p:blipFill>
        <p:spPr bwMode="auto">
          <a:xfrm>
            <a:off x="2438400" y="367914"/>
            <a:ext cx="6830842" cy="5559632"/>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sz="3600" dirty="0" smtClean="0"/>
              <a:t>Государственные символы Российской Федерации </a:t>
            </a:r>
            <a:endParaRPr lang="ru-RU" sz="3600" dirty="0"/>
          </a:p>
        </p:txBody>
      </p:sp>
      <p:sp>
        <p:nvSpPr>
          <p:cNvPr id="3" name="Содержимое 2"/>
          <p:cNvSpPr>
            <a:spLocks noGrp="1"/>
          </p:cNvSpPr>
          <p:nvPr>
            <p:ph idx="1"/>
          </p:nvPr>
        </p:nvSpPr>
        <p:spPr>
          <a:xfrm>
            <a:off x="1134036" y="1825625"/>
            <a:ext cx="10515600" cy="4351338"/>
          </a:xfrm>
        </p:spPr>
        <p:txBody>
          <a:bodyPr/>
          <a:lstStyle/>
          <a:p>
            <a:pPr>
              <a:buNone/>
            </a:pPr>
            <a:r>
              <a:rPr lang="ru-RU" dirty="0" smtClean="0"/>
              <a:t> Государственные символы России — установленные федеральными конституционными законами особые отличительные знаки России, олицетворяющие её национальный суверенитет и самобытность, несущие определённый идеологический смысл. Таковыми символами являются: государственный флаг, герб и гимн.</a:t>
            </a:r>
            <a:endParaRPr lang="ru-RU"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2770094"/>
            <a:ext cx="10515600" cy="656153"/>
          </a:xfrm>
        </p:spPr>
        <p:txBody>
          <a:bodyPr>
            <a:normAutofit fontScale="90000"/>
          </a:bodyPr>
          <a:lstStyle/>
          <a:p>
            <a:pPr algn="ctr"/>
            <a:r>
              <a:rPr lang="ru-RU" dirty="0" smtClean="0"/>
              <a:t>Спасибо за внимание!</a:t>
            </a:r>
            <a:endParaRPr lang="ru-RU"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Государственный герб </a:t>
            </a:r>
            <a:endParaRPr lang="ru-RU" dirty="0"/>
          </a:p>
        </p:txBody>
      </p:sp>
      <p:sp>
        <p:nvSpPr>
          <p:cNvPr id="3" name="Содержимое 2"/>
          <p:cNvSpPr>
            <a:spLocks noGrp="1"/>
          </p:cNvSpPr>
          <p:nvPr>
            <p:ph idx="1"/>
          </p:nvPr>
        </p:nvSpPr>
        <p:spPr>
          <a:xfrm>
            <a:off x="712694" y="1255059"/>
            <a:ext cx="10515600" cy="4351338"/>
          </a:xfrm>
        </p:spPr>
        <p:txBody>
          <a:bodyPr>
            <a:normAutofit fontScale="70000" lnSpcReduction="20000"/>
          </a:bodyPr>
          <a:lstStyle/>
          <a:p>
            <a:pPr>
              <a:buNone/>
            </a:pPr>
            <a:r>
              <a:rPr lang="ru-RU" dirty="0" smtClean="0"/>
              <a:t> Герб – это эмблема, созданная в соответствии с требованиями геральдики, которая служит отличительным знаком для семьи, рода, династии, города или целой страны. На гербе российского государства отражается его история и культура</a:t>
            </a:r>
            <a:r>
              <a:rPr lang="ru-RU" dirty="0" smtClean="0"/>
              <a:t>.</a:t>
            </a:r>
            <a:endParaRPr lang="ru-RU" dirty="0" smtClean="0"/>
          </a:p>
          <a:p>
            <a:pPr>
              <a:buNone/>
            </a:pPr>
            <a:r>
              <a:rPr lang="ru-RU" dirty="0" smtClean="0"/>
              <a:t>  Современным гербом страны является изменённое изображение, существовавшее ещё в годы правления Александра II. На гербе Российской Федерации орёл с двумя головами, смотрящими в разные стороны, держит скипетр и державу, являющиеся знаками власти, а также единства всего государства. Орёл с двумя главами ещё со времён Римской империи ассоциируется с властью. Россия переняла эту традицию у Византии, которая была преемником Рима.</a:t>
            </a:r>
          </a:p>
          <a:p>
            <a:pPr>
              <a:buNone/>
            </a:pPr>
            <a:r>
              <a:rPr lang="ru-RU" dirty="0" smtClean="0"/>
              <a:t> </a:t>
            </a:r>
            <a:r>
              <a:rPr lang="ru-RU" dirty="0" smtClean="0"/>
              <a:t> Но в российском варианте орёл дополнен и другими деталями. Над головами орла расположены три короны. Они во времена Петра I обозначали его власть над целой страной и отдельными её частями и сейчас по-прежнему означают единство российской власти. </a:t>
            </a:r>
            <a:endParaRPr lang="ru-RU" dirty="0" smtClean="0"/>
          </a:p>
          <a:p>
            <a:pPr>
              <a:buNone/>
            </a:pPr>
            <a:r>
              <a:rPr lang="ru-RU" dirty="0" smtClean="0"/>
              <a:t>   Значок, на котором всадник одерживает победу над драконом, находится на груди орла. Это является символическим изображением борьбы доброго начала со злым и защиты своей Отчизны от зла. Герб содержит в себе продолжение традиции разных исторических эпох в новом тысячелетии и выглядит торжественно.</a:t>
            </a:r>
          </a:p>
          <a:p>
            <a:pPr>
              <a:buNone/>
            </a:pPr>
            <a:endParaRPr lang="ru-RU"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559086" y="506199"/>
            <a:ext cx="4802836" cy="549119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6649104" y="712387"/>
            <a:ext cx="4511955" cy="4663445"/>
          </a:xfrm>
          <a:prstGeom prst="rect">
            <a:avLst/>
          </a:prstGeom>
          <a:noFill/>
          <a:ln w="9525">
            <a:noFill/>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Государственный флаг </a:t>
            </a:r>
            <a:endParaRPr lang="ru-RU" dirty="0"/>
          </a:p>
        </p:txBody>
      </p:sp>
      <p:sp>
        <p:nvSpPr>
          <p:cNvPr id="3" name="Содержимое 2"/>
          <p:cNvSpPr>
            <a:spLocks noGrp="1"/>
          </p:cNvSpPr>
          <p:nvPr>
            <p:ph idx="1"/>
          </p:nvPr>
        </p:nvSpPr>
        <p:spPr/>
        <p:txBody>
          <a:bodyPr/>
          <a:lstStyle/>
          <a:p>
            <a:pPr>
              <a:buNone/>
            </a:pPr>
            <a:r>
              <a:rPr lang="ru-RU" dirty="0" smtClean="0"/>
              <a:t> Хотя современный </a:t>
            </a:r>
            <a:r>
              <a:rPr lang="ru-RU" dirty="0" err="1" smtClean="0"/>
              <a:t>триколор</a:t>
            </a:r>
            <a:r>
              <a:rPr lang="ru-RU" dirty="0" smtClean="0"/>
              <a:t> возник при Алексее Михайловиче, Пётр Великий может считаться основателем этой традиции. Он перенял с Запада трёхцветную композицию флага. Когда короновали Елизавету, был создан флаг с чёрной, жёлтой и белой полосками, употреблявшийся помимо бело-сине-красного. Но при Александре Третьем, в 1883 году, разрешался только старый </a:t>
            </a:r>
            <a:r>
              <a:rPr lang="ru-RU" dirty="0" err="1" smtClean="0"/>
              <a:t>триколор</a:t>
            </a:r>
            <a:r>
              <a:rPr lang="ru-RU" dirty="0" smtClean="0"/>
              <a:t>.    Во время Гражданской войны этот флаг символизировал движение Белых. Оппозиционные организации эмигрантов использовали этот флаг в то время, как в СССР было красное знамя. После распада СССР этот красивый </a:t>
            </a:r>
            <a:r>
              <a:rPr lang="ru-RU" dirty="0" err="1" smtClean="0"/>
              <a:t>триколор</a:t>
            </a:r>
            <a:r>
              <a:rPr lang="ru-RU" dirty="0" smtClean="0"/>
              <a:t> торжественно взмыл над Белым домом.</a:t>
            </a:r>
          </a:p>
          <a:p>
            <a:endParaRPr lang="ru-RU"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1712259" y="360177"/>
            <a:ext cx="8874948" cy="5565774"/>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645459" y="806824"/>
            <a:ext cx="10919012" cy="5531223"/>
          </a:xfrm>
        </p:spPr>
        <p:txBody>
          <a:bodyPr>
            <a:normAutofit/>
          </a:bodyPr>
          <a:lstStyle/>
          <a:p>
            <a:pPr>
              <a:buNone/>
            </a:pPr>
            <a:r>
              <a:rPr lang="ru-RU" dirty="0" smtClean="0"/>
              <a:t> Сейчас отсутствует официальная расшифровка цветов. Но версий есть много. Наиболее распространена версия, согласно которой белый цвет указывает на благородные свойства души и человеческую искренность, синий – на честное поведение, сохранение верности и целомудренную жизнь, а красный – на отвагу и щедрость</a:t>
            </a:r>
            <a:r>
              <a:rPr lang="ru-RU" dirty="0" smtClean="0"/>
              <a:t>.</a:t>
            </a:r>
            <a:endParaRPr lang="ru-RU" dirty="0" smtClean="0"/>
          </a:p>
          <a:p>
            <a:pPr>
              <a:buNone/>
            </a:pPr>
            <a:r>
              <a:rPr lang="ru-RU" dirty="0" smtClean="0"/>
              <a:t>   Без флага невозможно представить себе ни один из военных парадов и государственных праздников.</a:t>
            </a:r>
          </a:p>
          <a:p>
            <a:endParaRPr lang="ru-RU"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srcRect/>
          <a:stretch>
            <a:fillRect/>
          </a:stretch>
        </p:blipFill>
        <p:spPr bwMode="auto">
          <a:xfrm>
            <a:off x="1891553" y="323933"/>
            <a:ext cx="7727575" cy="5770213"/>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Государственный гим</a:t>
            </a:r>
            <a:r>
              <a:rPr lang="ru-RU" dirty="0" smtClean="0"/>
              <a:t>н</a:t>
            </a:r>
            <a:endParaRPr lang="ru-RU" dirty="0"/>
          </a:p>
        </p:txBody>
      </p:sp>
      <p:sp>
        <p:nvSpPr>
          <p:cNvPr id="3" name="Содержимое 2"/>
          <p:cNvSpPr>
            <a:spLocks noGrp="1"/>
          </p:cNvSpPr>
          <p:nvPr>
            <p:ph idx="1"/>
          </p:nvPr>
        </p:nvSpPr>
        <p:spPr/>
        <p:txBody>
          <a:bodyPr>
            <a:normAutofit fontScale="85000" lnSpcReduction="10000"/>
          </a:bodyPr>
          <a:lstStyle/>
          <a:p>
            <a:pPr>
              <a:buNone/>
            </a:pPr>
            <a:r>
              <a:rPr lang="ru-RU" dirty="0" smtClean="0"/>
              <a:t>Современный </a:t>
            </a:r>
            <a:r>
              <a:rPr lang="ru-RU" dirty="0" smtClean="0"/>
              <a:t>гимн России ведёт свою историю ещё со времён Великой Отечественной войны. В первый день 1944 года прозвучала песня со словами С. В. Михалкова и </a:t>
            </a:r>
            <a:r>
              <a:rPr lang="ru-RU" dirty="0" err="1" smtClean="0"/>
              <a:t>Эль-Регистана</a:t>
            </a:r>
            <a:r>
              <a:rPr lang="ru-RU" dirty="0" smtClean="0"/>
              <a:t>. Это произведение стало гимном, исполнявшимся на всех торжествах. После распада СССР Сергей Михалков изменил слова этого гимна и положил их на музыку А. В. Александрова. В 2001 г. этот текст с одобрения Президента утвердили официально</a:t>
            </a:r>
            <a:r>
              <a:rPr lang="ru-RU" dirty="0" smtClean="0"/>
              <a:t>.</a:t>
            </a:r>
          </a:p>
          <a:p>
            <a:pPr>
              <a:buNone/>
            </a:pPr>
            <a:r>
              <a:rPr lang="ru-RU" dirty="0" smtClean="0"/>
              <a:t>По закону РФ, к гимну надо относиться с почтением. Первоначально после перестройки планировалось написать гимн на музыку Михаила Глинки, но ни один из многочисленных предложенных текстов не подошёл, несмотря на то, что со всей страны прислали почти шесть тысяч разных текстов. Поэтому лучшим вариантом стал тот гимн, который используется сейчас. В тексте гимна говорится о национальном единстве государства, его величии, а также о необъятных просторах русских земель и надежде на будущее.</a:t>
            </a:r>
            <a:endParaRPr lang="ru-RU"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478</Words>
  <Application>Microsoft Macintosh PowerPoint</Application>
  <PresentationFormat>Произвольный</PresentationFormat>
  <Paragraphs>39</Paragraphs>
  <Slides>20</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20</vt:i4>
      </vt:variant>
    </vt:vector>
  </HeadingPairs>
  <TitlesOfParts>
    <vt:vector size="21" baseType="lpstr">
      <vt:lpstr>Office Theme</vt:lpstr>
      <vt:lpstr>Общероссийские и региональные исторические символы </vt:lpstr>
      <vt:lpstr>Государственные символы Российской Федерации </vt:lpstr>
      <vt:lpstr>Государственный герб </vt:lpstr>
      <vt:lpstr>Слайд 4</vt:lpstr>
      <vt:lpstr>Государственный флаг </vt:lpstr>
      <vt:lpstr>Слайд 6</vt:lpstr>
      <vt:lpstr>Слайд 7</vt:lpstr>
      <vt:lpstr>Слайд 8</vt:lpstr>
      <vt:lpstr>Государственный гимн</vt:lpstr>
      <vt:lpstr>Георгиевская лента</vt:lpstr>
      <vt:lpstr>Слайд 11</vt:lpstr>
      <vt:lpstr>Неофициальные символы </vt:lpstr>
      <vt:lpstr>Слайд 13</vt:lpstr>
      <vt:lpstr>Региональные символы </vt:lpstr>
      <vt:lpstr>Герб и флаг Новосибирска </vt:lpstr>
      <vt:lpstr>Слайд 16</vt:lpstr>
      <vt:lpstr>Слайд 17</vt:lpstr>
      <vt:lpstr>Флаг Новосибирска </vt:lpstr>
      <vt:lpstr>Слайд 19</vt:lpstr>
      <vt:lpstr>Спасибо за внимание!</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PRESENTATION</dc:title>
  <dc:creator>Microsoft Office User</dc:creator>
  <cp:lastModifiedBy>Валерия</cp:lastModifiedBy>
  <cp:revision>9</cp:revision>
  <dcterms:created xsi:type="dcterms:W3CDTF">2023-07-14T15:39:09Z</dcterms:created>
  <dcterms:modified xsi:type="dcterms:W3CDTF">2023-09-18T12:17:28Z</dcterms:modified>
</cp:coreProperties>
</file>

<file path=docProps/thumbnail.jpeg>
</file>